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B3AFE41-D18D-4B6C-91FE-A6D0F3B00862}" type="datetimeFigureOut">
              <a:rPr lang="en-CA" smtClean="0"/>
              <a:pPr/>
              <a:t>2022-03-02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5E97D7-283E-402D-8107-7ECCAE81AAB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-animal-animal.blogspot.com/2013/01/top-10-endangered-animal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ildlife.org/species/directory" TargetMode="External"/><Relationship Id="rId2" Type="http://schemas.openxmlformats.org/officeDocument/2006/relationships/hyperlink" Target="http://www.worldwildlif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anda sitting on a branch&#10;&#10;Description automatically generated">
            <a:extLst>
              <a:ext uri="{FF2B5EF4-FFF2-40B4-BE49-F238E27FC236}">
                <a16:creationId xmlns:a16="http://schemas.microsoft.com/office/drawing/2014/main" id="{5DAC0563-995B-47AC-9F98-7DD6DEC47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0032" y="1943574"/>
            <a:ext cx="4023803" cy="40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536" y="548680"/>
            <a:ext cx="923884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</a:t>
            </a:r>
            <a:r>
              <a:rPr lang="en-CA" dirty="0"/>
              <a:t>OCIAL ISSUE PROJECT: ANIMAL AWARENESS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8C77-FD40-4002-811F-7C70999822B3}"/>
              </a:ext>
            </a:extLst>
          </p:cNvPr>
          <p:cNvSpPr/>
          <p:nvPr/>
        </p:nvSpPr>
        <p:spPr>
          <a:xfrm>
            <a:off x="107504" y="1340768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SAVE THE ANIMALS!</a:t>
            </a:r>
          </a:p>
          <a:p>
            <a:r>
              <a:rPr lang="en-US" sz="1600" dirty="0"/>
              <a:t>Conservationists need your help! Animals are becoming endangered and even going extinct!</a:t>
            </a:r>
          </a:p>
          <a:p>
            <a:endParaRPr lang="en-US" sz="1600" dirty="0"/>
          </a:p>
          <a:p>
            <a:r>
              <a:rPr lang="en-US" sz="1600" dirty="0"/>
              <a:t>They need you to design a flip-book app that will raise awareness for an endangered animal that YOU select.</a:t>
            </a:r>
          </a:p>
          <a:p>
            <a:endParaRPr lang="en-US" sz="1600" dirty="0"/>
          </a:p>
          <a:p>
            <a:r>
              <a:rPr lang="en-US" sz="1600" dirty="0"/>
              <a:t>You will have to do some research about your animal!</a:t>
            </a:r>
          </a:p>
          <a:p>
            <a:endParaRPr lang="en-US" sz="1600" dirty="0"/>
          </a:p>
          <a:p>
            <a:r>
              <a:rPr lang="en-US" sz="1600" dirty="0"/>
              <a:t>Then you will create and design a flip-book and fill it with all of your information you’ve learned.</a:t>
            </a:r>
          </a:p>
          <a:p>
            <a:endParaRPr lang="en-US" sz="1600" dirty="0"/>
          </a:p>
          <a:p>
            <a:r>
              <a:rPr lang="en-US" sz="1600" dirty="0"/>
              <a:t>Raising awareness, learning how we can save animals, and protecting the environment is more important than ever!</a:t>
            </a:r>
          </a:p>
          <a:p>
            <a:endParaRPr lang="en-US" sz="1600" dirty="0"/>
          </a:p>
          <a:p>
            <a:r>
              <a:rPr lang="en-US" sz="1600" dirty="0"/>
              <a:t>Be creative, use your imagination, and design the best app that can show people what kinds of amazing animals need our help around the globe.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1C0353-1CAB-4DA3-8999-4D3A9791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/>
          <a:lstStyle/>
          <a:p>
            <a:r>
              <a:rPr lang="en-US" dirty="0"/>
              <a:t>FLIP BOOK APP PROJECT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DE6E08-2B28-44B6-8727-AEB49D216314}"/>
              </a:ext>
            </a:extLst>
          </p:cNvPr>
          <p:cNvSpPr/>
          <p:nvPr/>
        </p:nvSpPr>
        <p:spPr>
          <a:xfrm>
            <a:off x="-426248" y="1640313"/>
            <a:ext cx="9289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>
              <a:spcAft>
                <a:spcPts val="0"/>
              </a:spcAft>
            </a:pP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You will be given a booklet and each page will contain two parts:</a:t>
            </a:r>
            <a:endParaRPr lang="en-CA" sz="12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850900">
              <a:spcAft>
                <a:spcPts val="0"/>
              </a:spcAft>
            </a:pP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The top half: RESEARCH.</a:t>
            </a:r>
            <a:endParaRPr lang="en-CA" sz="12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850900" marR="937260">
              <a:spcAft>
                <a:spcPts val="0"/>
              </a:spcAft>
            </a:pP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-This will be for research purposes and students can write down information they find. It’s also for notes.</a:t>
            </a:r>
            <a:endParaRPr lang="en-CA" sz="12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 </a:t>
            </a:r>
            <a:endParaRPr lang="en-CA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850900">
              <a:spcAft>
                <a:spcPts val="0"/>
              </a:spcAft>
            </a:pP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The bottom half: APP.</a:t>
            </a:r>
            <a:endParaRPr lang="en-CA" sz="12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850900" marR="937260">
              <a:spcAft>
                <a:spcPts val="0"/>
              </a:spcAft>
            </a:pP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-This side will be for students to take the research and create </a:t>
            </a:r>
            <a:r>
              <a:rPr lang="en-US" spc="-9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a </a:t>
            </a: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page for the app based on the content they</a:t>
            </a:r>
            <a:r>
              <a:rPr lang="en-US" spc="-300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find.</a:t>
            </a:r>
            <a:endParaRPr lang="en-CA" sz="12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 </a:t>
            </a:r>
            <a:endParaRPr lang="en-CA" sz="20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850900" marR="991870">
              <a:spcAft>
                <a:spcPts val="0"/>
              </a:spcAft>
            </a:pPr>
            <a:r>
              <a:rPr lang="en-US" dirty="0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Students will also create an app cover, table of contents, and a credits page. The app may be created vertically or horizontally. There will be blank pages included for students that would like to add even more.</a:t>
            </a:r>
            <a:endParaRPr lang="en-CA" sz="12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B3B8A6-80A1-42BD-9303-A49913875214}"/>
              </a:ext>
            </a:extLst>
          </p:cNvPr>
          <p:cNvSpPr/>
          <p:nvPr/>
        </p:nvSpPr>
        <p:spPr>
          <a:xfrm>
            <a:off x="827584" y="5217687"/>
            <a:ext cx="6984776" cy="1307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 would highly suggest using the website </a:t>
            </a:r>
            <a:r>
              <a:rPr 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WWF.org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/>
              <a:t>when completing this project. They have an expansive list of animals and information listed here: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SPECIES LIST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3E1BB4-4662-4C6A-A2A6-458477377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7" t="12174" r="11039" b="29486"/>
          <a:stretch/>
        </p:blipFill>
        <p:spPr>
          <a:xfrm>
            <a:off x="179512" y="476672"/>
            <a:ext cx="3384376" cy="31055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7F683A-FC5E-45B4-B132-A4661EB1728C}"/>
              </a:ext>
            </a:extLst>
          </p:cNvPr>
          <p:cNvSpPr/>
          <p:nvPr/>
        </p:nvSpPr>
        <p:spPr>
          <a:xfrm>
            <a:off x="4045040" y="836712"/>
            <a:ext cx="4887416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1191895">
              <a:lnSpc>
                <a:spcPct val="97000"/>
              </a:lnSpc>
              <a:spcAft>
                <a:spcPts val="0"/>
              </a:spcAft>
            </a:pP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When</a:t>
            </a:r>
            <a:r>
              <a:rPr lang="en-US" sz="2000" spc="-2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you</a:t>
            </a:r>
            <a:r>
              <a:rPr lang="en-US" sz="2000" spc="-19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complete</a:t>
            </a:r>
            <a:r>
              <a:rPr lang="en-US" sz="2000" spc="-19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an</a:t>
            </a:r>
            <a:r>
              <a:rPr lang="en-US" sz="2000" spc="-2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app</a:t>
            </a:r>
            <a:r>
              <a:rPr lang="en-US" sz="2000" spc="-19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page,</a:t>
            </a:r>
            <a:r>
              <a:rPr lang="en-US" sz="2000" spc="-19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you</a:t>
            </a:r>
            <a:r>
              <a:rPr lang="en-US" sz="2000" spc="-19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will</a:t>
            </a:r>
            <a:r>
              <a:rPr lang="en-US" sz="2000" spc="-2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cut</a:t>
            </a:r>
            <a:r>
              <a:rPr lang="en-US" sz="2000" spc="-19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out the</a:t>
            </a:r>
            <a:r>
              <a:rPr lang="en-US" sz="2000" spc="-11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phone</a:t>
            </a:r>
            <a:r>
              <a:rPr lang="en-US" sz="2000" spc="-10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or</a:t>
            </a:r>
            <a:r>
              <a:rPr lang="en-US" sz="2000" spc="-11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app</a:t>
            </a:r>
            <a:r>
              <a:rPr lang="en-US" sz="2000" spc="-10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screen</a:t>
            </a:r>
            <a:r>
              <a:rPr lang="en-US" sz="2000" spc="-10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from</a:t>
            </a:r>
            <a:r>
              <a:rPr lang="en-US" sz="2000" spc="-11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each</a:t>
            </a:r>
            <a:r>
              <a:rPr lang="en-US" sz="2000" spc="-105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page.</a:t>
            </a:r>
            <a:endParaRPr lang="en-CA" sz="1100" dirty="0">
              <a:latin typeface="Century Schoolbook" panose="02040604050505020304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>
              <a:spcBef>
                <a:spcPts val="60"/>
              </a:spcBef>
              <a:spcAft>
                <a:spcPts val="0"/>
              </a:spcAft>
            </a:pPr>
            <a:r>
              <a:rPr lang="en-US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 </a:t>
            </a:r>
            <a:endParaRPr lang="en-CA" dirty="0">
              <a:latin typeface="Century Schoolbook" panose="02040604050505020304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sz="1400" dirty="0">
                <a:latin typeface="Century Schoolbook" panose="02040604050505020304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This page has two screens to cut out, but most pages only have one.</a:t>
            </a:r>
          </a:p>
          <a:p>
            <a:pPr marL="1143000">
              <a:spcAft>
                <a:spcPts val="0"/>
              </a:spcAft>
            </a:pPr>
            <a:endParaRPr lang="en-US" sz="1400" dirty="0">
              <a:effectLst/>
              <a:latin typeface="Century Schoolbook" panose="02040604050505020304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143000">
              <a:spcAft>
                <a:spcPts val="0"/>
              </a:spcAft>
            </a:pPr>
            <a:endParaRPr lang="en-US" sz="1400" dirty="0">
              <a:latin typeface="Century Schoolbook" panose="02040604050505020304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143000">
              <a:spcAft>
                <a:spcPts val="0"/>
              </a:spcAft>
            </a:pPr>
            <a:endParaRPr lang="en-US" sz="1400" dirty="0">
              <a:effectLst/>
              <a:latin typeface="Century Schoolbook" panose="02040604050505020304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143000">
              <a:spcAft>
                <a:spcPts val="0"/>
              </a:spcAft>
            </a:pPr>
            <a:endParaRPr lang="en-US" sz="1400" dirty="0">
              <a:latin typeface="Century Schoolbook" panose="02040604050505020304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143000">
              <a:spcAft>
                <a:spcPts val="0"/>
              </a:spcAft>
            </a:pPr>
            <a:endParaRPr lang="en-US" sz="1400" dirty="0">
              <a:effectLst/>
              <a:latin typeface="Century Schoolbook" panose="02040604050505020304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en-US" sz="2000" dirty="0">
                <a:latin typeface="Century Schoolbook" panose="02040604050505020304" pitchFamily="18" charset="0"/>
              </a:rPr>
              <a:t>Once all your pages are complete, you will put them in the correct order.</a:t>
            </a:r>
            <a:endParaRPr lang="en-CA" sz="2000" dirty="0">
              <a:latin typeface="Century Schoolbook" panose="02040604050505020304" pitchFamily="18" charset="0"/>
            </a:endParaRPr>
          </a:p>
          <a:p>
            <a:r>
              <a:rPr lang="en-US" sz="2000" dirty="0">
                <a:latin typeface="Century Schoolbook" panose="02040604050505020304" pitchFamily="18" charset="0"/>
              </a:rPr>
              <a:t> </a:t>
            </a:r>
            <a:endParaRPr lang="en-CA" sz="2000" dirty="0">
              <a:latin typeface="Century Schoolbook" panose="02040604050505020304" pitchFamily="18" charset="0"/>
            </a:endParaRPr>
          </a:p>
          <a:p>
            <a:r>
              <a:rPr lang="en-US" sz="2000" dirty="0">
                <a:latin typeface="Century Schoolbook" panose="02040604050505020304" pitchFamily="18" charset="0"/>
              </a:rPr>
              <a:t>The order of the content is up to you, just make sure that it matches your Table of Contents</a:t>
            </a:r>
            <a:endParaRPr lang="en-CA" sz="2000" dirty="0">
              <a:latin typeface="Century Schoolbook" panose="02040604050505020304" pitchFamily="18" charset="0"/>
            </a:endParaRPr>
          </a:p>
          <a:p>
            <a:pPr marL="1143000">
              <a:spcAft>
                <a:spcPts val="0"/>
              </a:spcAft>
            </a:pPr>
            <a:endParaRPr lang="en-CA" sz="105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A82B3-B878-46A4-89B2-681ABC12E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74" t="20050" r="10882" b="33867"/>
          <a:stretch/>
        </p:blipFill>
        <p:spPr>
          <a:xfrm>
            <a:off x="188640" y="3789040"/>
            <a:ext cx="3744416" cy="2889568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EB35BCD1-EFAD-460C-9321-04E4D0037C8D}"/>
              </a:ext>
            </a:extLst>
          </p:cNvPr>
          <p:cNvCxnSpPr/>
          <p:nvPr/>
        </p:nvCxnSpPr>
        <p:spPr>
          <a:xfrm rot="10800000">
            <a:off x="3563888" y="1772816"/>
            <a:ext cx="1368152" cy="122413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5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4C62E-4D0D-4893-B728-F0F6A324A1BB}"/>
              </a:ext>
            </a:extLst>
          </p:cNvPr>
          <p:cNvSpPr/>
          <p:nvPr/>
        </p:nvSpPr>
        <p:spPr>
          <a:xfrm>
            <a:off x="-828600" y="98072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spcBef>
                <a:spcPts val="420"/>
              </a:spcBef>
              <a:spcAft>
                <a:spcPts val="0"/>
              </a:spcAft>
            </a:pPr>
            <a:r>
              <a:rPr lang="en-US" dirty="0">
                <a:latin typeface="Arial Black" panose="020B0A04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Glue the edges above the dotted lines ONLY!</a:t>
            </a:r>
            <a:endParaRPr lang="en-CA" sz="105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1658E-93DF-4A4E-AC0C-D095C0834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3" t="8000" r="7187" b="2751"/>
          <a:stretch/>
        </p:blipFill>
        <p:spPr>
          <a:xfrm>
            <a:off x="1115616" y="1700808"/>
            <a:ext cx="3283565" cy="489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80918B-467B-45BC-8210-B177A8A8E957}"/>
              </a:ext>
            </a:extLst>
          </p:cNvPr>
          <p:cNvSpPr/>
          <p:nvPr/>
        </p:nvSpPr>
        <p:spPr>
          <a:xfrm>
            <a:off x="395536" y="4003030"/>
            <a:ext cx="1584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Then you can flip your app back and forth sharing all the information you’ve learned.</a:t>
            </a:r>
            <a:endParaRPr lang="en-C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C761872-3259-46B0-B91A-D694ECA86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55861"/>
              </p:ext>
            </p:extLst>
          </p:nvPr>
        </p:nvGraphicFramePr>
        <p:xfrm>
          <a:off x="4283967" y="1615058"/>
          <a:ext cx="4637315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463">
                  <a:extLst>
                    <a:ext uri="{9D8B030D-6E8A-4147-A177-3AD203B41FA5}">
                      <a16:colId xmlns:a16="http://schemas.microsoft.com/office/drawing/2014/main" val="3858404950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2101287880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17274436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982324444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660499751"/>
                    </a:ext>
                  </a:extLst>
                </a:gridCol>
              </a:tblGrid>
              <a:tr h="78271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41371"/>
                  </a:ext>
                </a:extLst>
              </a:tr>
              <a:tr h="78271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11418"/>
                  </a:ext>
                </a:extLst>
              </a:tr>
              <a:tr h="78271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317225"/>
                  </a:ext>
                </a:extLst>
              </a:tr>
              <a:tr h="78271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728792"/>
                  </a:ext>
                </a:extLst>
              </a:tr>
              <a:tr h="78271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7525"/>
                  </a:ext>
                </a:extLst>
              </a:tr>
              <a:tr h="78271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6375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2DDDB2A-622C-4A87-8A08-B4066215D3B4}"/>
              </a:ext>
            </a:extLst>
          </p:cNvPr>
          <p:cNvSpPr/>
          <p:nvPr/>
        </p:nvSpPr>
        <p:spPr>
          <a:xfrm>
            <a:off x="5179798" y="659752"/>
            <a:ext cx="2845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RUBRIC</a:t>
            </a:r>
          </a:p>
        </p:txBody>
      </p:sp>
    </p:spTree>
    <p:extLst>
      <p:ext uri="{BB962C8B-B14F-4D97-AF65-F5344CB8AC3E}">
        <p14:creationId xmlns:p14="http://schemas.microsoft.com/office/powerpoint/2010/main" val="2510639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1019</TotalTime>
  <Words>372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Black</vt:lpstr>
      <vt:lpstr>Century Schoolbook</vt:lpstr>
      <vt:lpstr>Garamond</vt:lpstr>
      <vt:lpstr>Georgia</vt:lpstr>
      <vt:lpstr>Trebuchet MS</vt:lpstr>
      <vt:lpstr>Wingdings 2</vt:lpstr>
      <vt:lpstr>Urban</vt:lpstr>
      <vt:lpstr>SOCIAL ISSUE PROJECT: ANIMAL AWARENESS</vt:lpstr>
      <vt:lpstr>FLIP BOOK APP 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LABOUR</dc:title>
  <dc:creator>Michelle Berg</dc:creator>
  <cp:lastModifiedBy>Michelle Hood</cp:lastModifiedBy>
  <cp:revision>56</cp:revision>
  <dcterms:created xsi:type="dcterms:W3CDTF">2010-12-02T06:22:49Z</dcterms:created>
  <dcterms:modified xsi:type="dcterms:W3CDTF">2022-03-02T15:02:32Z</dcterms:modified>
</cp:coreProperties>
</file>